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84" r:id="rId9"/>
    <p:sldId id="270" r:id="rId10"/>
    <p:sldId id="271" r:id="rId11"/>
    <p:sldId id="272" r:id="rId12"/>
    <p:sldId id="273" r:id="rId13"/>
    <p:sldId id="274" r:id="rId14"/>
    <p:sldId id="269" r:id="rId15"/>
    <p:sldId id="275" r:id="rId16"/>
    <p:sldId id="276" r:id="rId17"/>
    <p:sldId id="277" r:id="rId18"/>
    <p:sldId id="278" r:id="rId19"/>
    <p:sldId id="285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0844" y="1844824"/>
            <a:ext cx="5935612" cy="3793976"/>
          </a:xfrm>
        </p:spPr>
        <p:txBody>
          <a:bodyPr>
            <a:normAutofit/>
          </a:bodyPr>
          <a:lstStyle/>
          <a:p>
            <a:r>
              <a:rPr lang="ru-RU" sz="2400" dirty="0"/>
              <a:t>Использование ЛЕГО-конструирования в образовательной работе с дошкольниками.</a:t>
            </a:r>
          </a:p>
          <a:p>
            <a:endParaRPr lang="ru-RU" sz="2400" dirty="0" smtClean="0"/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 и провела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Нечаева О.А.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Муниципальное </a:t>
            </a:r>
            <a:r>
              <a:rPr lang="ru-RU" sz="2800" dirty="0"/>
              <a:t>б</a:t>
            </a:r>
            <a:r>
              <a:rPr lang="ru-RU" sz="2800" dirty="0" smtClean="0"/>
              <a:t>юджетное </a:t>
            </a:r>
            <a:r>
              <a:rPr lang="ru-RU" sz="2800" dirty="0"/>
              <a:t>д</a:t>
            </a:r>
            <a:r>
              <a:rPr lang="ru-RU" sz="2800" dirty="0" smtClean="0"/>
              <a:t>ошкольное образовательное учреждение № 3</a:t>
            </a:r>
            <a:br>
              <a:rPr lang="ru-RU" sz="2800" dirty="0" smtClean="0"/>
            </a:br>
            <a:r>
              <a:rPr lang="ru-RU" sz="2800" dirty="0" smtClean="0"/>
              <a:t> « Ласточка»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1895085" cy="204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5" y="1916832"/>
            <a:ext cx="2330409" cy="368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597666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КОНСТРУИРОВАНИЕ </a:t>
            </a:r>
            <a:r>
              <a:rPr lang="ru-RU" sz="3200" b="1" dirty="0" smtClean="0"/>
              <a:t>   ПО                          УСЛОВИЯМ</a:t>
            </a:r>
            <a:r>
              <a:rPr lang="ru-RU" sz="3200" b="1" dirty="0"/>
              <a:t>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050" name="Picture 2" descr="C:\Users\User\Desktop\августовская конференция\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12777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августовская конференция\i (7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12" y="1628800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августовская конференция\i (7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80" y="4031686"/>
            <a:ext cx="3262672" cy="244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августовская конференция\i (7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76" y="4041332"/>
            <a:ext cx="3262672" cy="244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08912" cy="108694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itchFamily="34" charset="0"/>
              </a:rPr>
              <a:t>КОНСТРУИРОВАНИЕ ПО ПРОСТЕЙШИМ ЧЕРТЕЖАМ. </a:t>
            </a:r>
            <a:r>
              <a:rPr lang="ru-RU" sz="2000" dirty="0">
                <a:latin typeface="Arial Narrow" pitchFamily="34" charset="0"/>
              </a:rPr>
              <a:t/>
            </a:r>
            <a:br>
              <a:rPr lang="ru-RU" sz="2000" dirty="0">
                <a:latin typeface="Arial Narrow" pitchFamily="34" charset="0"/>
              </a:rPr>
            </a:br>
            <a:endParaRPr lang="ru-RU" sz="2000" dirty="0">
              <a:latin typeface="Arial Narrow" pitchFamily="34" charset="0"/>
            </a:endParaRPr>
          </a:p>
        </p:txBody>
      </p:sp>
      <p:pic>
        <p:nvPicPr>
          <p:cNvPr id="3074" name="Picture 2" descr="C:\Users\User\Desktop\августовская конференция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407395" cy="454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27559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8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КОНСТРУИРОВАНИЕ ПО ЗАМЫСЛУ. </a:t>
            </a:r>
          </a:p>
        </p:txBody>
      </p:sp>
      <p:pic>
        <p:nvPicPr>
          <p:cNvPr id="4098" name="Picture 2" descr="C:\Users\User\Desktop\августовская конференция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631281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27559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474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КОНСТРУИРОВАНИЕ ПО ТЕМЕ</a:t>
            </a:r>
          </a:p>
        </p:txBody>
      </p:sp>
      <p:pic>
        <p:nvPicPr>
          <p:cNvPr id="5122" name="Picture 2" descr="C:\Users\User\Desktop\августовская конференция\тиму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" y="1412776"/>
            <a:ext cx="3816424" cy="365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32" y="4653136"/>
            <a:ext cx="27559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User\Desktop\i (7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6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336704" cy="16219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Стандартная деталь «LEGO» –это кирпичики с разным количеством кнопочек…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2223406"/>
            <a:ext cx="8504238" cy="31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-2403648"/>
            <a:ext cx="7024744" cy="4574312"/>
          </a:xfrm>
        </p:spPr>
        <p:txBody>
          <a:bodyPr>
            <a:normAutofit/>
          </a:bodyPr>
          <a:lstStyle/>
          <a:p>
            <a:r>
              <a:rPr lang="ru-RU" sz="2000" b="1" dirty="0"/>
              <a:t>Конструктор ЛЕГО можно разделить на два больших класса: классическое мелкое ЛЕГО и крупное ЛЕГО. А также конструкторы с разными механизмами и тематическими наборами.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147" name="Picture 3" descr="C:\Users\User\Desktop\Kids-playing-lego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1"/>
            <a:ext cx="3600400" cy="27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dop1-nashe-oborudovanie-robototehnika-i-konstruktory-robototehnika_lego-45003-myagkie-kirpichiki-lego®1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741680" cy="28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f79c90fd59a0cafd44a91c29c7f6b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4365104"/>
            <a:ext cx="3707975" cy="20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32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8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</a:t>
            </a:r>
            <a:r>
              <a:rPr lang="ru-RU" sz="2000" dirty="0" smtClean="0"/>
              <a:t>             </a:t>
            </a:r>
            <a:r>
              <a:rPr lang="ru-RU" sz="3600" dirty="0" smtClean="0"/>
              <a:t>Практическая часть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             ПУТЕШЕСТВИЕ </a:t>
            </a:r>
            <a:r>
              <a:rPr lang="ru-RU" dirty="0"/>
              <a:t>В МИР «ЛЕГО»</a:t>
            </a:r>
          </a:p>
          <a:p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832648" cy="207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6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8380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</a:t>
            </a:r>
            <a:r>
              <a:rPr lang="ru-RU" sz="3200" b="1" dirty="0" smtClean="0"/>
              <a:t>СТАНЦИЯ </a:t>
            </a:r>
            <a:r>
              <a:rPr lang="ru-RU" sz="3200" b="1" dirty="0"/>
              <a:t>«ЛЕГОМАТЕМАТИКА»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2303778"/>
            <a:ext cx="8504238" cy="30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487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374704" cy="987552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</a:t>
            </a:r>
            <a:r>
              <a:rPr lang="ru-RU" sz="2000" dirty="0" smtClean="0">
                <a:latin typeface="Arial Black" pitchFamily="34" charset="0"/>
                <a:cs typeface="Andalus" pitchFamily="18" charset="-78"/>
              </a:rPr>
              <a:t>СТАНЦИЯ </a:t>
            </a:r>
            <a:r>
              <a:rPr lang="ru-RU" sz="2000" dirty="0">
                <a:latin typeface="Arial Black" pitchFamily="34" charset="0"/>
                <a:cs typeface="Andalus" pitchFamily="18" charset="-78"/>
              </a:rPr>
              <a:t/>
            </a:r>
            <a:br>
              <a:rPr lang="ru-RU" sz="2000" dirty="0">
                <a:latin typeface="Arial Black" pitchFamily="34" charset="0"/>
                <a:cs typeface="Andalus" pitchFamily="18" charset="-78"/>
              </a:rPr>
            </a:br>
            <a:r>
              <a:rPr lang="ru-RU" sz="2000" dirty="0" smtClean="0">
                <a:latin typeface="Arial Black" pitchFamily="34" charset="0"/>
                <a:cs typeface="Andalus" pitchFamily="18" charset="-78"/>
              </a:rPr>
              <a:t>         «</a:t>
            </a:r>
            <a:r>
              <a:rPr lang="ru-RU" sz="2000" dirty="0">
                <a:latin typeface="Arial Black" pitchFamily="34" charset="0"/>
                <a:cs typeface="Andalus" pitchFamily="18" charset="-78"/>
              </a:rPr>
              <a:t>У КАЖДОГО СВОЯ ИСТОРИЯ»</a:t>
            </a:r>
            <a:br>
              <a:rPr lang="ru-RU" sz="2000" dirty="0">
                <a:latin typeface="Arial Black" pitchFamily="34" charset="0"/>
                <a:cs typeface="Andalus" pitchFamily="18" charset="-78"/>
              </a:rPr>
            </a:br>
            <a:endParaRPr lang="ru-RU" sz="2000" dirty="0">
              <a:latin typeface="Arial Black" pitchFamily="34" charset="0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2303778"/>
            <a:ext cx="8504238" cy="30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752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ты да я , да ты со мной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05439"/>
            <a:ext cx="8504238" cy="30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9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1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33" y="0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2800" b="1" dirty="0" smtClean="0"/>
              <a:t>СТАНЦИЯ </a:t>
            </a:r>
            <a:r>
              <a:rPr lang="ru-RU" sz="2800" b="1" dirty="0"/>
              <a:t>«</a:t>
            </a:r>
            <a:r>
              <a:rPr lang="ru-RU" sz="2800" b="1" dirty="0" smtClean="0"/>
              <a:t>ПОДВИЖНАЯ»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2303778"/>
            <a:ext cx="8504238" cy="30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1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СТРАНА </a:t>
            </a:r>
            <a:r>
              <a:rPr lang="ru-RU" dirty="0"/>
              <a:t>«ЛЕГО - МИР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2303778"/>
            <a:ext cx="8504238" cy="30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005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492" y="1124744"/>
            <a:ext cx="6777317" cy="4707885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«</a:t>
            </a:r>
            <a:r>
              <a:rPr lang="ru-RU" b="1" dirty="0" err="1"/>
              <a:t>Лего</a:t>
            </a:r>
            <a:r>
              <a:rPr lang="ru-RU" b="1" dirty="0"/>
              <a:t>» </a:t>
            </a:r>
            <a:r>
              <a:rPr lang="ru-RU" dirty="0"/>
              <a:t>– это фантастическое новое приключение, каждый раз необычное, всегда веселое, познавательное и желанное.</a:t>
            </a:r>
          </a:p>
          <a:p>
            <a:endParaRPr lang="ru-RU" dirty="0"/>
          </a:p>
          <a:p>
            <a:pPr marL="68580" indent="0">
              <a:buNone/>
            </a:pPr>
            <a:r>
              <a:rPr lang="ru-RU" dirty="0" smtClean="0"/>
              <a:t> Но, дорогие педагоги, нам нужно запомнить и не забывать…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2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492" y="908720"/>
            <a:ext cx="6777317" cy="4923909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/>
              <a:t>Помните, конструктор – ЛЕГО – это…</a:t>
            </a:r>
          </a:p>
          <a:p>
            <a:endParaRPr lang="ru-RU" dirty="0"/>
          </a:p>
          <a:p>
            <a:pPr marL="68580" indent="0">
              <a:buNone/>
            </a:pPr>
            <a:r>
              <a:rPr lang="ru-RU" dirty="0"/>
              <a:t> Неограниченный потенциал игры: легкий сбор и разбор конструкций. Широкие игровые возможности: играть можно везде.</a:t>
            </a:r>
          </a:p>
          <a:p>
            <a:pPr marL="68580" indent="0">
              <a:buNone/>
            </a:pPr>
            <a:r>
              <a:rPr lang="ru-RU" dirty="0"/>
              <a:t> Универсальность. Подходит для всех возрастов: для девочек и мальчиков, и даже взрослых.</a:t>
            </a:r>
          </a:p>
          <a:p>
            <a:pPr marL="68580" indent="0">
              <a:buNone/>
            </a:pPr>
            <a:r>
              <a:rPr lang="ru-RU" dirty="0"/>
              <a:t> Всестороннее развитие ребенка: воображение, творческие способности, логическое мышление.</a:t>
            </a:r>
          </a:p>
          <a:p>
            <a:pPr marL="68580" indent="0">
              <a:buNone/>
            </a:pPr>
            <a:r>
              <a:rPr lang="ru-RU" dirty="0"/>
              <a:t> Это возможность коллективной игры.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2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img17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492" y="1052736"/>
            <a:ext cx="6777317" cy="5400600"/>
          </a:xfrm>
        </p:spPr>
        <p:txBody>
          <a:bodyPr>
            <a:noAutofit/>
          </a:bodyPr>
          <a:lstStyle/>
          <a:p>
            <a:r>
              <a:rPr lang="ru-RU" sz="2000" b="1" dirty="0"/>
              <a:t>Цель: повышение профессионального мастерства педагогов-участников мастер-класса в процессе активной педагогической работы по конструктивно-модельной деятельности.</a:t>
            </a:r>
            <a:br>
              <a:rPr lang="ru-RU" sz="2000" b="1" dirty="0"/>
            </a:br>
            <a:r>
              <a:rPr lang="ru-RU" sz="2000" b="1" dirty="0"/>
              <a:t>Задачи:</a:t>
            </a:r>
            <a:br>
              <a:rPr lang="ru-RU" sz="2000" b="1" dirty="0"/>
            </a:br>
            <a:r>
              <a:rPr lang="ru-RU" sz="2000" b="1" dirty="0"/>
              <a:t>1.	Обсудить роль конструирования во всестороннем развитии дошкольника, знакомство с новыми видами конструирования;</a:t>
            </a:r>
            <a:br>
              <a:rPr lang="ru-RU" sz="2000" b="1" dirty="0"/>
            </a:br>
            <a:r>
              <a:rPr lang="ru-RU" sz="2000" b="1" dirty="0"/>
              <a:t>2.	показать участникам мастер-класса технологии работы с детьми дошкольного возраста в области ЛЕГО-конструирования;</a:t>
            </a:r>
            <a:br>
              <a:rPr lang="ru-RU" sz="2000" b="1" dirty="0"/>
            </a:br>
            <a:r>
              <a:rPr lang="ru-RU" sz="2000" b="1" dirty="0"/>
              <a:t>3.	формирование у участников мастер-класса мотивации на использование в образовательной деятельности ЛЕГО-конструктора.</a:t>
            </a:r>
            <a:br>
              <a:rPr lang="ru-RU" sz="2000" b="1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189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260648"/>
            <a:ext cx="6921217" cy="6408712"/>
          </a:xfrm>
        </p:spPr>
        <p:txBody>
          <a:bodyPr>
            <a:noAutofit/>
          </a:bodyPr>
          <a:lstStyle/>
          <a:p>
            <a:r>
              <a:rPr lang="ru-RU" sz="2800" b="1" dirty="0"/>
              <a:t>Предварительная работа: </a:t>
            </a:r>
            <a:r>
              <a:rPr lang="ru-RU" sz="2800" dirty="0"/>
              <a:t>изготовление картотек со схемами и образцами построек из ЛЕГО.</a:t>
            </a:r>
            <a:br>
              <a:rPr lang="ru-RU" sz="2800" dirty="0"/>
            </a:br>
            <a:r>
              <a:rPr lang="ru-RU" sz="2800" b="1" dirty="0"/>
              <a:t>Оборудование и материалы: </a:t>
            </a:r>
            <a:r>
              <a:rPr lang="ru-RU" sz="2800" dirty="0"/>
              <a:t>конструктор ЛЕГО, проектор, картотека схем и образцов построек, картотеки по разным видам конструирования «Схемы, модели, карточки</a:t>
            </a:r>
            <a:r>
              <a:rPr lang="ru-RU" sz="2800" dirty="0" smtClean="0"/>
              <a:t>»</a:t>
            </a:r>
            <a:endParaRPr lang="ru-RU" sz="2800" dirty="0"/>
          </a:p>
          <a:p>
            <a:pPr marL="68580" indent="0">
              <a:buNone/>
            </a:pP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76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492" y="692696"/>
            <a:ext cx="6777317" cy="5139933"/>
          </a:xfrm>
        </p:spPr>
        <p:txBody>
          <a:bodyPr>
            <a:normAutofit/>
          </a:bodyPr>
          <a:lstStyle/>
          <a:p>
            <a:r>
              <a:rPr lang="ru-RU" dirty="0"/>
              <a:t> Важнейшей отличительной особенностью ФГОС ДО является системно-</a:t>
            </a:r>
            <a:r>
              <a:rPr lang="ru-RU" dirty="0" err="1"/>
              <a:t>деятельностный</a:t>
            </a:r>
            <a:r>
              <a:rPr lang="ru-RU" dirty="0"/>
              <a:t> подход, предполагающий чередование практических и умственных действий ребенка. Такой подход можно реализовать в образовательной среде «LEGO», так как «LEGO» позволяет ребенку думать, фантазировать, и действовать, не боясь ошибиться.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79252"/>
            <a:ext cx="1718643" cy="185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6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492" y="692696"/>
            <a:ext cx="6777317" cy="513993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Конструктор LEGO - давно уже легендарный бренд и по-прежнему обыкновенное чудо: интерес к нему не затухает много десятилетий — </a:t>
            </a:r>
          </a:p>
          <a:p>
            <a:pPr marL="68580" indent="0">
              <a:buNone/>
            </a:pPr>
            <a:r>
              <a:rPr lang="ru-RU" b="1" dirty="0"/>
              <a:t>с момента его появления </a:t>
            </a:r>
            <a:r>
              <a:rPr lang="ru-RU" b="1" dirty="0" smtClean="0"/>
              <a:t>в </a:t>
            </a:r>
            <a:r>
              <a:rPr lang="ru-RU" b="1" dirty="0"/>
              <a:t>Дании в 1949 году</a:t>
            </a:r>
            <a:r>
              <a:rPr lang="ru-RU" b="1" dirty="0" smtClean="0"/>
              <a:t>.</a:t>
            </a:r>
          </a:p>
          <a:p>
            <a:r>
              <a:rPr lang="ru-RU" b="1" dirty="0"/>
              <a:t>С того дня и вплоть до настоящего времени LEGO ни разу не изменил своему девизу «Играй с удовольствием». </a:t>
            </a:r>
          </a:p>
          <a:p>
            <a:pPr marL="68580" indent="0">
              <a:buNone/>
            </a:pPr>
            <a:r>
              <a:rPr lang="ru-RU" b="1" dirty="0"/>
              <a:t>У слова LEGO два значения: </a:t>
            </a:r>
          </a:p>
          <a:p>
            <a:pPr marL="68580" indent="0">
              <a:buNone/>
            </a:pPr>
            <a:r>
              <a:rPr lang="ru-RU" b="1" dirty="0"/>
              <a:t>«я учусь» и «я складываю»</a:t>
            </a:r>
          </a:p>
          <a:p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39103"/>
            <a:ext cx="2006675" cy="216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2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492" y="764704"/>
            <a:ext cx="6777317" cy="5400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«LEGO» - технология является ярким примером интеграции всех образовательных областей, как в организованной образовательной деятельности, так и в самостоятельной деятельности </a:t>
            </a:r>
            <a:r>
              <a:rPr lang="ru-RU" b="1" dirty="0" smtClean="0"/>
              <a:t>детей</a:t>
            </a:r>
          </a:p>
          <a:p>
            <a:r>
              <a:rPr lang="ru-RU" b="1" dirty="0"/>
              <a:t>СОЦИАЛЬНО-КОММУНИКАТИВНОЕ РАЗВИТИЕ</a:t>
            </a:r>
            <a:r>
              <a:rPr lang="ru-RU" b="1" dirty="0" smtClean="0"/>
              <a:t>.</a:t>
            </a:r>
          </a:p>
          <a:p>
            <a:r>
              <a:rPr lang="ru-RU" b="1" dirty="0"/>
              <a:t>ПОЗНАВАТЕЛЬНОЕ </a:t>
            </a:r>
            <a:r>
              <a:rPr lang="ru-RU" b="1" dirty="0" smtClean="0"/>
              <a:t>РАЗВИТИЕ</a:t>
            </a:r>
          </a:p>
          <a:p>
            <a:r>
              <a:rPr lang="ru-RU" b="1" dirty="0"/>
              <a:t>РЕЧЕВОЕ </a:t>
            </a:r>
            <a:r>
              <a:rPr lang="ru-RU" b="1" dirty="0" smtClean="0"/>
              <a:t>РАЗВИТИЕ</a:t>
            </a:r>
          </a:p>
          <a:p>
            <a:r>
              <a:rPr lang="ru-RU" b="1" dirty="0"/>
              <a:t>ХУДОЖЕСТВЕННО-ЭСТЕТИЧЕСКОЕ РАЗВИТИЕ</a:t>
            </a:r>
            <a:r>
              <a:rPr lang="ru-RU" b="1" dirty="0" smtClean="0"/>
              <a:t>.</a:t>
            </a:r>
          </a:p>
          <a:p>
            <a:r>
              <a:rPr lang="ru-RU" b="1" dirty="0"/>
              <a:t>ФИЗИЧЕСКОЕ РАЗВИТИЕ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95576"/>
            <a:ext cx="2078683" cy="22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Структура ЛЕГО-конструированию следующая: </a:t>
            </a:r>
          </a:p>
          <a:p>
            <a:r>
              <a:rPr lang="ru-RU" dirty="0"/>
              <a:t>	Первая часть - упражнения на развитие логического мышления и памяти, закрепление деталей конструктора, изучение схем построек.</a:t>
            </a:r>
          </a:p>
          <a:p>
            <a:r>
              <a:rPr lang="ru-RU" dirty="0"/>
              <a:t>	Вторая часть – собственно конструирование - развитие способностей к наглядному и творческому моделированию. </a:t>
            </a:r>
          </a:p>
          <a:p>
            <a:r>
              <a:rPr lang="ru-RU" dirty="0"/>
              <a:t>	Третья часть – обыгрывание построек, выставка работ</a:t>
            </a:r>
            <a:r>
              <a:rPr lang="ru-RU" dirty="0" smtClean="0"/>
              <a:t>.</a:t>
            </a:r>
          </a:p>
          <a:p>
            <a:r>
              <a:rPr lang="ru-RU" dirty="0"/>
              <a:t> В LEGO-конструировании применяется несколько основных методов обучения детей…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8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/>
              <a:t>КОНСТРУИРОВАНИЕ </a:t>
            </a:r>
            <a:r>
              <a:rPr lang="ru-RU" b="1" dirty="0"/>
              <a:t>ПО </a:t>
            </a:r>
            <a:r>
              <a:rPr lang="ru-RU" b="1" dirty="0" smtClean="0"/>
              <a:t>      ОБРАЗЦУ</a:t>
            </a:r>
            <a:r>
              <a:rPr lang="ru-RU" b="1" dirty="0"/>
              <a:t>. </a:t>
            </a:r>
          </a:p>
        </p:txBody>
      </p:sp>
      <p:pic>
        <p:nvPicPr>
          <p:cNvPr id="1027" name="Picture 3" descr="C:\Users\User\Desktop\августовская конференция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70945"/>
            <a:ext cx="2754044" cy="15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августовская конференция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90725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176</TotalTime>
  <Words>397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Муниципальное бюджетное дошкольное образовательное учреждение № 3  « Ласточка»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КОНСТРУИРОВАНИЕ ПО       ОБРАЗЦУ. </vt:lpstr>
      <vt:lpstr>КОНСТРУИРОВАНИЕ    ПО                          УСЛОВИЯМ.  </vt:lpstr>
      <vt:lpstr>КОНСТРУИРОВАНИЕ ПО ПРОСТЕЙШИМ ЧЕРТЕЖАМ.  </vt:lpstr>
      <vt:lpstr>КОНСТРУИРОВАНИЕ ПО ЗАМЫСЛУ. </vt:lpstr>
      <vt:lpstr>КОНСТРУИРОВАНИЕ ПО ТЕМЕ</vt:lpstr>
      <vt:lpstr>Стандартная деталь «LEGO» –это кирпичики с разным количеством кнопочек… </vt:lpstr>
      <vt:lpstr>Конструктор ЛЕГО можно разделить на два больших класса: классическое мелкое ЛЕГО и крупное ЛЕГО. А также конструкторы с разными механизмами и тематическими наборами.  </vt:lpstr>
      <vt:lpstr>                Практическая часть</vt:lpstr>
      <vt:lpstr>   СТАНЦИЯ «ЛЕГОМАТЕМАТИКА» </vt:lpstr>
      <vt:lpstr>            СТАНЦИЯ           «У КАЖДОГО СВОЯ ИСТОРИЯ» </vt:lpstr>
      <vt:lpstr>Станция ты да я , да ты со мной</vt:lpstr>
      <vt:lpstr>         СТАНЦИЯ «ПОДВИЖНАЯ»</vt:lpstr>
      <vt:lpstr>         СТРАНА «ЛЕГО - МИР»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№ 3 « Ласточка»</dc:title>
  <dc:creator>User</dc:creator>
  <cp:lastModifiedBy>User</cp:lastModifiedBy>
  <cp:revision>19</cp:revision>
  <dcterms:created xsi:type="dcterms:W3CDTF">2021-08-03T13:24:45Z</dcterms:created>
  <dcterms:modified xsi:type="dcterms:W3CDTF">2021-08-05T15:08:28Z</dcterms:modified>
</cp:coreProperties>
</file>